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74" r:id="rId2"/>
    <p:sldId id="275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556CDA-359B-48F6-B2D4-682BD7B22830}" type="datetimeFigureOut">
              <a:rPr lang="fa-IR" smtClean="0"/>
              <a:pPr/>
              <a:t>1446/01/16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388B60-FD6E-430A-B424-8B21DFBC924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72816"/>
            <a:ext cx="6400800" cy="3713585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7200" dirty="0" smtClean="0"/>
              <a:t>IN THE NAME of GOD</a:t>
            </a:r>
            <a:endParaRPr lang="fa-I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3596208" cy="3573760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/>
              <a:t>APA </a:t>
            </a:r>
            <a:r>
              <a:rPr lang="en-US" dirty="0" err="1" smtClean="0"/>
              <a:t>syn</a:t>
            </a:r>
            <a:r>
              <a:rPr lang="en-US" dirty="0" smtClean="0"/>
              <a:t> (9.7)</a:t>
            </a:r>
          </a:p>
          <a:p>
            <a:pPr algn="l" rtl="0"/>
            <a:r>
              <a:rPr lang="en-US" dirty="0" smtClean="0"/>
              <a:t>Renal diseases (7.8)</a:t>
            </a:r>
          </a:p>
          <a:p>
            <a:pPr algn="l" rtl="0"/>
            <a:r>
              <a:rPr lang="en-US" dirty="0" smtClean="0"/>
              <a:t>Prior pre-</a:t>
            </a:r>
            <a:r>
              <a:rPr lang="en-US" dirty="0" err="1" smtClean="0"/>
              <a:t>eclmpsia</a:t>
            </a:r>
            <a:r>
              <a:rPr lang="en-US" dirty="0" smtClean="0"/>
              <a:t> (7.2)</a:t>
            </a:r>
          </a:p>
          <a:p>
            <a:pPr algn="l" rtl="0"/>
            <a:r>
              <a:rPr lang="en-US" dirty="0" smtClean="0"/>
              <a:t>SLE (5.7)</a:t>
            </a:r>
          </a:p>
          <a:p>
            <a:pPr algn="l" rtl="0"/>
            <a:r>
              <a:rPr lang="en-US" dirty="0" err="1" smtClean="0"/>
              <a:t>Nuliparity</a:t>
            </a:r>
            <a:r>
              <a:rPr lang="en-US" dirty="0" smtClean="0"/>
              <a:t> (5.4)</a:t>
            </a:r>
          </a:p>
          <a:p>
            <a:pPr algn="l" rtl="0"/>
            <a:r>
              <a:rPr lang="en-US" dirty="0" smtClean="0"/>
              <a:t>Chronic HTN (3.8)</a:t>
            </a:r>
          </a:p>
          <a:p>
            <a:pPr algn="l" rtl="0"/>
            <a:r>
              <a:rPr lang="en-US" dirty="0" smtClean="0"/>
              <a:t>DM (3.6)</a:t>
            </a:r>
          </a:p>
          <a:p>
            <a:pPr algn="l" rtl="0"/>
            <a:r>
              <a:rPr lang="en-US" dirty="0" smtClean="0"/>
              <a:t>High altitude (3.6)</a:t>
            </a:r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</a:t>
            </a:r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8200" y="1988840"/>
            <a:ext cx="3380184" cy="3573760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/>
              <a:t>Multiple gestation (3.5)</a:t>
            </a:r>
          </a:p>
          <a:p>
            <a:pPr algn="l" rtl="0"/>
            <a:r>
              <a:rPr lang="en-US" dirty="0" smtClean="0"/>
              <a:t>Family history of CVD and stroke(3.2)</a:t>
            </a:r>
          </a:p>
          <a:p>
            <a:pPr algn="l" rtl="0"/>
            <a:r>
              <a:rPr lang="en-US" dirty="0" smtClean="0"/>
              <a:t>Obesity (2.5)</a:t>
            </a:r>
          </a:p>
          <a:p>
            <a:pPr algn="l" rtl="0"/>
            <a:r>
              <a:rPr lang="en-US" dirty="0" smtClean="0"/>
              <a:t>Family history of pre-</a:t>
            </a:r>
            <a:r>
              <a:rPr lang="en-US" dirty="0" err="1" smtClean="0"/>
              <a:t>eclampsia</a:t>
            </a:r>
            <a:r>
              <a:rPr lang="en-US" dirty="0" smtClean="0"/>
              <a:t> (2.3)</a:t>
            </a:r>
          </a:p>
          <a:p>
            <a:pPr algn="l" rtl="0"/>
            <a:r>
              <a:rPr lang="en-US" dirty="0" smtClean="0"/>
              <a:t>Advance maternal age(more than 40) (1.7)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2204864"/>
            <a:ext cx="4207768" cy="3949899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000" dirty="0" smtClean="0"/>
              <a:t>Sys BP&gt; 160 or </a:t>
            </a:r>
            <a:r>
              <a:rPr lang="en-US" sz="2000" dirty="0" err="1" smtClean="0"/>
              <a:t>diast</a:t>
            </a:r>
            <a:r>
              <a:rPr lang="en-US" sz="2000" dirty="0" smtClean="0"/>
              <a:t>&gt;110</a:t>
            </a:r>
          </a:p>
          <a:p>
            <a:pPr marL="514350" indent="-514350"/>
            <a:r>
              <a:rPr lang="en-US" sz="2000" dirty="0" err="1" smtClean="0"/>
              <a:t>Proteinuria</a:t>
            </a:r>
            <a:r>
              <a:rPr lang="en-US" sz="2000" dirty="0" smtClean="0"/>
              <a:t>&gt;5 </a:t>
            </a:r>
            <a:r>
              <a:rPr lang="en-US" sz="2000" dirty="0" err="1" smtClean="0"/>
              <a:t>gr</a:t>
            </a:r>
            <a:r>
              <a:rPr lang="en-US" sz="2000" dirty="0" smtClean="0"/>
              <a:t>/day or 3+ in dipstick in 2 random sample</a:t>
            </a:r>
          </a:p>
          <a:p>
            <a:pPr marL="514350" indent="-514350"/>
            <a:r>
              <a:rPr lang="en-US" sz="2000" dirty="0" err="1" smtClean="0"/>
              <a:t>Oliguria</a:t>
            </a:r>
            <a:endParaRPr lang="en-US" sz="2000" dirty="0" smtClean="0"/>
          </a:p>
          <a:p>
            <a:pPr marL="514350" indent="-514350"/>
            <a:r>
              <a:rPr lang="en-US" sz="2000" dirty="0" smtClean="0"/>
              <a:t>Severe </a:t>
            </a:r>
            <a:r>
              <a:rPr lang="en-US" sz="2000" dirty="0" err="1" smtClean="0"/>
              <a:t>headache,mental</a:t>
            </a:r>
            <a:r>
              <a:rPr lang="en-US" sz="2000" dirty="0" smtClean="0"/>
              <a:t> status </a:t>
            </a:r>
            <a:r>
              <a:rPr lang="en-US" sz="2000" dirty="0" err="1" smtClean="0"/>
              <a:t>changes,or</a:t>
            </a:r>
            <a:r>
              <a:rPr lang="en-US" sz="2000" dirty="0" smtClean="0"/>
              <a:t>   visual  disturbance</a:t>
            </a:r>
          </a:p>
          <a:p>
            <a:pPr indent="0">
              <a:buNone/>
            </a:pPr>
            <a:endParaRPr lang="fa-I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pre-</a:t>
            </a:r>
            <a:r>
              <a:rPr lang="en-US" dirty="0" err="1" smtClean="0"/>
              <a:t>eclampsia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76056" y="2204864"/>
            <a:ext cx="4329114" cy="3877891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Pulmonary edema or cyanosis</a:t>
            </a:r>
          </a:p>
          <a:p>
            <a:pPr algn="l" rtl="0"/>
            <a:r>
              <a:rPr lang="en-US" sz="2000" dirty="0" err="1" smtClean="0"/>
              <a:t>Epigastric</a:t>
            </a:r>
            <a:r>
              <a:rPr lang="en-US" sz="2000" dirty="0" smtClean="0"/>
              <a:t> or RUQ pain</a:t>
            </a:r>
          </a:p>
          <a:p>
            <a:pPr algn="l" rtl="0"/>
            <a:r>
              <a:rPr lang="en-US" sz="2000" dirty="0" err="1" smtClean="0"/>
              <a:t>Hepatocellular</a:t>
            </a:r>
            <a:r>
              <a:rPr lang="en-US" sz="2000" dirty="0" smtClean="0"/>
              <a:t> injury</a:t>
            </a:r>
          </a:p>
          <a:p>
            <a:pPr algn="l" rtl="0"/>
            <a:r>
              <a:rPr lang="en-US" sz="2000" dirty="0" smtClean="0"/>
              <a:t>Thrombocytopenia</a:t>
            </a:r>
          </a:p>
          <a:p>
            <a:pPr algn="l" rtl="0"/>
            <a:r>
              <a:rPr lang="en-US" sz="2000" dirty="0" smtClean="0"/>
              <a:t>Fetal growth restriction</a:t>
            </a:r>
          </a:p>
          <a:p>
            <a:pPr algn="l" rtl="0"/>
            <a:r>
              <a:rPr lang="en-US" sz="2000" dirty="0" err="1" smtClean="0"/>
              <a:t>Cerebro</a:t>
            </a:r>
            <a:r>
              <a:rPr lang="en-US" sz="2000" dirty="0" smtClean="0"/>
              <a:t> vascular accident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200" dirty="0" smtClean="0"/>
              <a:t>Pre-</a:t>
            </a:r>
            <a:r>
              <a:rPr lang="en-US" sz="2200" dirty="0" err="1" smtClean="0"/>
              <a:t>eclampsia</a:t>
            </a:r>
            <a:r>
              <a:rPr lang="en-US" sz="2200" dirty="0" smtClean="0"/>
              <a:t> occurs only in the presence of placenta.</a:t>
            </a:r>
          </a:p>
          <a:p>
            <a:pPr algn="l" rtl="0"/>
            <a:r>
              <a:rPr lang="en-US" sz="2200" dirty="0" smtClean="0"/>
              <a:t>Placental hypo perfusion and ischemia can cause severe pre-</a:t>
            </a:r>
            <a:r>
              <a:rPr lang="en-US" sz="2200" dirty="0" err="1" smtClean="0"/>
              <a:t>eclampsia</a:t>
            </a:r>
            <a:r>
              <a:rPr lang="en-US" sz="2200" dirty="0" smtClean="0"/>
              <a:t>.</a:t>
            </a:r>
          </a:p>
          <a:p>
            <a:pPr algn="l" rtl="0"/>
            <a:r>
              <a:rPr lang="en-US" sz="2200" dirty="0" smtClean="0"/>
              <a:t>Decreasing blood flow of placenta in animal models can cause HTN and proteinuria</a:t>
            </a:r>
          </a:p>
          <a:p>
            <a:pPr algn="l" rtl="0"/>
            <a:r>
              <a:rPr lang="en-US" sz="2200" dirty="0" err="1" smtClean="0"/>
              <a:t>Pseudovasculogenesis</a:t>
            </a:r>
            <a:r>
              <a:rPr lang="en-US" sz="2200" dirty="0" smtClean="0"/>
              <a:t> in pre-</a:t>
            </a:r>
            <a:r>
              <a:rPr lang="en-US" sz="2200" dirty="0" err="1" smtClean="0"/>
              <a:t>eclampsia</a:t>
            </a:r>
            <a:r>
              <a:rPr lang="en-US" sz="2200" dirty="0" smtClean="0"/>
              <a:t> is incomplete. </a:t>
            </a:r>
            <a:endParaRPr lang="fa-I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None/>
            </a:pPr>
            <a:r>
              <a:rPr lang="en-US" sz="2200" dirty="0" smtClean="0"/>
              <a:t>Target organ in pre-</a:t>
            </a:r>
            <a:r>
              <a:rPr lang="en-US" sz="2200" dirty="0" err="1" smtClean="0"/>
              <a:t>eclampsia</a:t>
            </a:r>
            <a:r>
              <a:rPr lang="en-US" sz="2200" dirty="0" smtClean="0"/>
              <a:t> is maternal endothelium.</a:t>
            </a:r>
          </a:p>
          <a:p>
            <a:pPr algn="l" rtl="0">
              <a:buNone/>
            </a:pPr>
            <a:r>
              <a:rPr lang="en-US" sz="2200" dirty="0" smtClean="0"/>
              <a:t>The primary event is vasoconstriction.</a:t>
            </a:r>
          </a:p>
          <a:p>
            <a:pPr algn="l" rtl="0">
              <a:buNone/>
            </a:pPr>
            <a:r>
              <a:rPr lang="en-US" sz="2200" dirty="0" smtClean="0"/>
              <a:t>Elevation of </a:t>
            </a:r>
            <a:r>
              <a:rPr lang="en-US" sz="2200" dirty="0" err="1" smtClean="0"/>
              <a:t>VonWilbrand</a:t>
            </a:r>
            <a:r>
              <a:rPr lang="en-US" sz="2200" dirty="0" smtClean="0"/>
              <a:t>, </a:t>
            </a:r>
            <a:r>
              <a:rPr lang="en-US" sz="2200" dirty="0" err="1" smtClean="0"/>
              <a:t>fibronectin</a:t>
            </a:r>
            <a:r>
              <a:rPr lang="en-US" sz="2200" dirty="0" smtClean="0"/>
              <a:t>, PDGF, and soluble tissue factor and decreased level of </a:t>
            </a:r>
            <a:r>
              <a:rPr lang="en-US" sz="2200" dirty="0" err="1" smtClean="0"/>
              <a:t>prostacycline</a:t>
            </a:r>
            <a:r>
              <a:rPr lang="en-US" sz="2200" dirty="0" smtClean="0"/>
              <a:t> and other PG may have a role.</a:t>
            </a:r>
            <a:endParaRPr lang="fa-I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40768"/>
            <a:ext cx="6400800" cy="72008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Hemodynamic changes in pre-</a:t>
            </a:r>
            <a:r>
              <a:rPr lang="en-US" sz="3600" dirty="0" err="1" smtClean="0"/>
              <a:t>eclampsia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200" smtClean="0"/>
              <a:t>↑SVR </a:t>
            </a:r>
            <a:r>
              <a:rPr lang="en-US" sz="2200" dirty="0" smtClean="0"/>
              <a:t>and ↓C.O in comparison with normal pregnancy.</a:t>
            </a:r>
          </a:p>
          <a:p>
            <a:pPr algn="l" rtl="0"/>
            <a:r>
              <a:rPr lang="fa-IR" sz="2200" dirty="0" smtClean="0"/>
              <a:t>↑</a:t>
            </a:r>
            <a:r>
              <a:rPr lang="en-US" sz="2200" dirty="0" smtClean="0"/>
              <a:t> responsiveness to vasoconstrictors such as </a:t>
            </a:r>
            <a:r>
              <a:rPr lang="en-US" sz="2200" dirty="0" err="1" smtClean="0"/>
              <a:t>Ang</a:t>
            </a:r>
            <a:r>
              <a:rPr lang="en-US" sz="2200" dirty="0" smtClean="0"/>
              <a:t>-II and nor epinephrine </a:t>
            </a:r>
          </a:p>
          <a:p>
            <a:pPr algn="l" rtl="0"/>
            <a:r>
              <a:rPr lang="fa-IR" sz="2200" dirty="0" smtClean="0"/>
              <a:t>↑ </a:t>
            </a:r>
            <a:r>
              <a:rPr lang="en-US" sz="2200" dirty="0" smtClean="0"/>
              <a:t> blood pressure due to </a:t>
            </a:r>
            <a:r>
              <a:rPr lang="fa-IR" sz="2200" dirty="0" smtClean="0"/>
              <a:t>↑ </a:t>
            </a:r>
            <a:r>
              <a:rPr lang="en-US" sz="2200" dirty="0" smtClean="0"/>
              <a:t>SVR</a:t>
            </a:r>
          </a:p>
          <a:p>
            <a:pPr algn="l" rtl="0"/>
            <a:r>
              <a:rPr lang="fa-IR" sz="2200" dirty="0" smtClean="0"/>
              <a:t>↑</a:t>
            </a:r>
            <a:r>
              <a:rPr lang="en-US" sz="2200" dirty="0" smtClean="0"/>
              <a:t>afferent resistance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↓GFR and RBF.</a:t>
            </a:r>
          </a:p>
          <a:p>
            <a:pPr algn="l" rtl="0">
              <a:buNone/>
            </a:pPr>
            <a:endParaRPr lang="en-US" sz="2200" dirty="0" smtClean="0"/>
          </a:p>
          <a:p>
            <a:pPr algn="l" rtl="0"/>
            <a:endParaRPr lang="fa-I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Glomerular</a:t>
            </a:r>
            <a:r>
              <a:rPr lang="en-US" dirty="0" smtClean="0"/>
              <a:t> </a:t>
            </a:r>
            <a:r>
              <a:rPr lang="en-US" dirty="0" err="1" smtClean="0"/>
              <a:t>endotheliosis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Diffuse swelling and vacuolization of endothelial cells and loss of capillary space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Deposition of </a:t>
            </a:r>
            <a:r>
              <a:rPr lang="en-US" dirty="0" err="1" smtClean="0"/>
              <a:t>fibrine</a:t>
            </a:r>
            <a:r>
              <a:rPr lang="en-US" dirty="0" smtClean="0"/>
              <a:t> and fibrinogen in epithelium and sub endothelium.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Loss of </a:t>
            </a:r>
            <a:r>
              <a:rPr lang="en-US" dirty="0" err="1" smtClean="0"/>
              <a:t>glomerular</a:t>
            </a:r>
            <a:r>
              <a:rPr lang="en-US" dirty="0" smtClean="0"/>
              <a:t> endothelial </a:t>
            </a:r>
            <a:r>
              <a:rPr lang="en-US" dirty="0" err="1" smtClean="0"/>
              <a:t>fenestra</a:t>
            </a:r>
            <a:r>
              <a:rPr lang="en-US" dirty="0" smtClean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Foot processes are intact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involvement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Cerebral edema (endothelial injury )</a:t>
            </a:r>
          </a:p>
          <a:p>
            <a:pPr algn="l" rtl="0"/>
            <a:r>
              <a:rPr lang="en-US" sz="2800" dirty="0" smtClean="0"/>
              <a:t>Multiple micro-infarctions with headache, seizure loss of conciseness and HTN.           ( reversible posterior </a:t>
            </a:r>
            <a:r>
              <a:rPr lang="en-US" sz="2800" dirty="0" err="1" smtClean="0"/>
              <a:t>leukoencephalopathy</a:t>
            </a:r>
            <a:r>
              <a:rPr lang="en-US" sz="2800" dirty="0" smtClean="0"/>
              <a:t> )  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sFlt-1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It seems that </a:t>
            </a:r>
            <a:r>
              <a:rPr lang="en-US" dirty="0" err="1" smtClean="0"/>
              <a:t>fms</a:t>
            </a:r>
            <a:r>
              <a:rPr lang="en-US" dirty="0" smtClean="0"/>
              <a:t>-like tyrosine </a:t>
            </a:r>
            <a:r>
              <a:rPr lang="en-US" dirty="0" err="1" smtClean="0"/>
              <a:t>kinase</a:t>
            </a:r>
            <a:r>
              <a:rPr lang="en-US" dirty="0" smtClean="0"/>
              <a:t>-I ( one of VEGF) has essential role in pathogenesis of pre-</a:t>
            </a:r>
            <a:r>
              <a:rPr lang="en-US" dirty="0" err="1" smtClean="0"/>
              <a:t>eclampsia</a:t>
            </a:r>
            <a:endParaRPr lang="en-US" dirty="0" smtClean="0"/>
          </a:p>
          <a:p>
            <a:pPr algn="l" rtl="0"/>
            <a:r>
              <a:rPr lang="en-US" dirty="0" smtClean="0"/>
              <a:t>Injection of it to pregnant rat ca induce pre-</a:t>
            </a:r>
            <a:r>
              <a:rPr lang="en-US" dirty="0" err="1" smtClean="0"/>
              <a:t>eclampsia</a:t>
            </a:r>
            <a:r>
              <a:rPr lang="en-US" dirty="0" smtClean="0"/>
              <a:t> like syndrome</a:t>
            </a:r>
          </a:p>
          <a:p>
            <a:pPr algn="l" rtl="0"/>
            <a:r>
              <a:rPr lang="en-US" dirty="0" smtClean="0"/>
              <a:t>Cigarette smoking can reduce Ftl-1 and we know that smoking has protective effect on pre-</a:t>
            </a:r>
            <a:r>
              <a:rPr lang="en-US" dirty="0" err="1" smtClean="0"/>
              <a:t>eclampsia</a:t>
            </a:r>
            <a:endParaRPr lang="en-US" dirty="0" smtClean="0"/>
          </a:p>
          <a:p>
            <a:pPr algn="l" rtl="0"/>
            <a:r>
              <a:rPr lang="en-US" dirty="0" smtClean="0"/>
              <a:t>Ftl-1 gene has located on chromosome 13 and trisomy-13 is a risk factor for pre-</a:t>
            </a:r>
            <a:r>
              <a:rPr lang="en-US" dirty="0" err="1" smtClean="0"/>
              <a:t>eclampsia</a:t>
            </a: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Prevention and 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 smtClean="0"/>
              <a:t>There is no specific screening test</a:t>
            </a:r>
          </a:p>
          <a:p>
            <a:pPr algn="l" rtl="0"/>
            <a:r>
              <a:rPr lang="en-US" sz="2400" dirty="0" smtClean="0"/>
              <a:t>There is no definitive preventive treatment but ASA must be considered in high risk groups.</a:t>
            </a:r>
          </a:p>
          <a:p>
            <a:pPr algn="l" rtl="0"/>
            <a:r>
              <a:rPr lang="en-US" sz="2400" dirty="0" smtClean="0"/>
              <a:t>Calcium and anti-oxidants have no effect 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Termination of pregnancy as soon as possible in women after week 34 or before week 24.</a:t>
            </a:r>
          </a:p>
          <a:p>
            <a:pPr algn="l" rtl="0"/>
            <a:r>
              <a:rPr lang="en-US" dirty="0" smtClean="0"/>
              <a:t>Termination of pregnancy as soon as possible in any age of pregnancy in the presence of severe pre-</a:t>
            </a:r>
            <a:r>
              <a:rPr lang="en-US" dirty="0" err="1" smtClean="0"/>
              <a:t>eclampsia</a:t>
            </a:r>
            <a:r>
              <a:rPr lang="en-US" dirty="0" smtClean="0"/>
              <a:t>, HELLP syndrome and eclampsia</a:t>
            </a:r>
          </a:p>
          <a:p>
            <a:pPr algn="l" rtl="0"/>
            <a:r>
              <a:rPr lang="en-US" dirty="0" smtClean="0"/>
              <a:t>Aggressive control of blood pressure is not recommended.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>
            <a:normAutofit fontScale="77500" lnSpcReduction="20000"/>
          </a:bodyPr>
          <a:lstStyle/>
          <a:p>
            <a:pPr algn="ctr" rtl="0">
              <a:buNone/>
            </a:pPr>
            <a:r>
              <a:rPr lang="en-US" sz="6000" dirty="0" smtClean="0"/>
              <a:t>Dr </a:t>
            </a:r>
            <a:r>
              <a:rPr lang="en-US" sz="6000" dirty="0" err="1" smtClean="0"/>
              <a:t>Javid</a:t>
            </a:r>
            <a:r>
              <a:rPr lang="en-US" sz="6000" dirty="0" smtClean="0"/>
              <a:t> </a:t>
            </a:r>
            <a:r>
              <a:rPr lang="en-US" sz="6000" dirty="0" err="1" smtClean="0"/>
              <a:t>Safa</a:t>
            </a:r>
            <a:endParaRPr lang="en-US" sz="6000" dirty="0" smtClean="0"/>
          </a:p>
          <a:p>
            <a:pPr algn="ctr" rtl="0">
              <a:buNone/>
            </a:pPr>
            <a:r>
              <a:rPr lang="en-US" sz="6000" dirty="0" smtClean="0"/>
              <a:t>Internist- </a:t>
            </a:r>
            <a:r>
              <a:rPr lang="en-US" sz="6000" dirty="0" err="1" smtClean="0"/>
              <a:t>nephrologist</a:t>
            </a:r>
            <a:endParaRPr lang="en-US" sz="6000" dirty="0" smtClean="0"/>
          </a:p>
          <a:p>
            <a:pPr algn="ctr" rtl="0">
              <a:buNone/>
            </a:pPr>
            <a:r>
              <a:rPr lang="en-US" sz="6000" dirty="0" smtClean="0"/>
              <a:t>Tabriz University of Medical Sciences</a:t>
            </a:r>
            <a:endParaRPr lang="fa-I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dirty="0" smtClean="0"/>
              <a:t>medical therapy is recommended when sys &gt;150-160 and </a:t>
            </a:r>
            <a:r>
              <a:rPr lang="en-US" sz="2200" dirty="0" err="1" smtClean="0"/>
              <a:t>dias</a:t>
            </a:r>
            <a:r>
              <a:rPr lang="en-US" sz="2200" dirty="0" smtClean="0"/>
              <a:t>&gt;100-110 </a:t>
            </a:r>
          </a:p>
          <a:p>
            <a:pPr algn="l" rtl="0"/>
            <a:r>
              <a:rPr lang="en-US" sz="2200" dirty="0" smtClean="0"/>
              <a:t>Mg-sulfate has no role in treatment of pre-eclampsia</a:t>
            </a:r>
          </a:p>
          <a:p>
            <a:pPr algn="l" rtl="0"/>
            <a:r>
              <a:rPr lang="en-US" sz="2200" dirty="0" smtClean="0"/>
              <a:t>It has preventive and therapeutic effects</a:t>
            </a:r>
          </a:p>
          <a:p>
            <a:pPr algn="l" rtl="0"/>
            <a:r>
              <a:rPr lang="en-US" sz="2200" dirty="0" smtClean="0"/>
              <a:t>It decreases convulsion about 50%   </a:t>
            </a:r>
            <a:endParaRPr lang="fa-I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312369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8800" dirty="0" smtClean="0">
                <a:latin typeface="Goudy Stout" pitchFamily="18" charset="0"/>
              </a:rPr>
              <a:t>THE END</a:t>
            </a:r>
            <a:endParaRPr lang="en-CA" sz="8800" dirty="0"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algn="ctr" rtl="0"/>
            <a:endParaRPr lang="en-US" sz="1000" dirty="0" smtClean="0">
              <a:latin typeface="Goudy Stout" pitchFamily="18" charset="0"/>
            </a:endParaRPr>
          </a:p>
          <a:p>
            <a:pPr algn="ctr" rtl="0"/>
            <a:endParaRPr lang="en-US" sz="1000" dirty="0" smtClean="0">
              <a:latin typeface="Goudy Stout" pitchFamily="18" charset="0"/>
            </a:endParaRPr>
          </a:p>
          <a:p>
            <a:pPr algn="ctr" rtl="0">
              <a:buNone/>
            </a:pPr>
            <a:r>
              <a:rPr lang="en-US" sz="4000" b="1" dirty="0" smtClean="0">
                <a:latin typeface="Goudy Stout" pitchFamily="18" charset="0"/>
              </a:rPr>
              <a:t>PRE-ECLAMPSIA</a:t>
            </a:r>
            <a:endParaRPr lang="fa-IR" sz="4400" b="1" dirty="0"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Hemodynamic Changes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SVR decreases and vascular compliance increases  early in pregnancy (6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week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MAP decreases about 10 </a:t>
            </a:r>
            <a:r>
              <a:rPr lang="en-US" sz="2000" dirty="0" err="1" smtClean="0"/>
              <a:t>mmhg</a:t>
            </a:r>
            <a:r>
              <a:rPr lang="en-US" sz="2000" dirty="0" smtClean="0"/>
              <a:t> (second trimester)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Sympathetic activities increase ( HR 15-20%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C.O 50% increase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R-A-A system activity increase and leads to retention of 950 </a:t>
            </a:r>
            <a:r>
              <a:rPr lang="en-US" sz="2000" dirty="0" err="1" smtClean="0"/>
              <a:t>mmol</a:t>
            </a:r>
            <a:r>
              <a:rPr lang="en-US" sz="2000" dirty="0" smtClean="0"/>
              <a:t> salt and 6-8 lit water</a:t>
            </a:r>
          </a:p>
          <a:p>
            <a:pPr marL="514350" indent="-514350" algn="l" rtl="0">
              <a:buFont typeface="+mj-lt"/>
              <a:buAutoNum type="arabicPeriod"/>
            </a:pP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Hemodynamic Changes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dirty="0" smtClean="0"/>
              <a:t>6. Plasma volume increase about 30-50%</a:t>
            </a:r>
          </a:p>
          <a:p>
            <a:pPr algn="l" rtl="0">
              <a:buNone/>
            </a:pPr>
            <a:r>
              <a:rPr lang="en-US" sz="2200" dirty="0" smtClean="0"/>
              <a:t>7. RBF increase about 80%</a:t>
            </a:r>
          </a:p>
          <a:p>
            <a:pPr algn="l" rtl="0">
              <a:buNone/>
            </a:pPr>
            <a:r>
              <a:rPr lang="en-US" sz="2200" dirty="0" smtClean="0"/>
              <a:t>8. (1-1.5 )cm in length and 30% in volume of kidney</a:t>
            </a:r>
          </a:p>
          <a:p>
            <a:pPr algn="l" rtl="0">
              <a:buNone/>
            </a:pPr>
            <a:r>
              <a:rPr lang="en-US" sz="2200" dirty="0" smtClean="0"/>
              <a:t>9. More than 80% </a:t>
            </a:r>
            <a:r>
              <a:rPr lang="en-US" sz="2200" dirty="0" err="1" smtClean="0"/>
              <a:t>hydronephrosis</a:t>
            </a:r>
            <a:r>
              <a:rPr lang="en-US" sz="2200" dirty="0" smtClean="0"/>
              <a:t> especially in right kidney</a:t>
            </a:r>
          </a:p>
          <a:p>
            <a:pPr algn="l" rtl="0">
              <a:buNone/>
            </a:pPr>
            <a:r>
              <a:rPr lang="en-US" sz="2200" dirty="0" smtClean="0"/>
              <a:t>10. Normal Cr clearance is 150-200</a:t>
            </a:r>
          </a:p>
          <a:p>
            <a:pPr algn="l" rtl="0">
              <a:buNone/>
            </a:pPr>
            <a:endParaRPr lang="fa-I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normal pregnancy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 smtClean="0"/>
              <a:t>Uric acid falls to 2-3 mg/dl and goes to normal near the term</a:t>
            </a:r>
          </a:p>
          <a:p>
            <a:pPr algn="l" rtl="0"/>
            <a:r>
              <a:rPr lang="en-US" sz="2400" dirty="0" smtClean="0"/>
              <a:t>pH rises to 7.44</a:t>
            </a:r>
          </a:p>
          <a:p>
            <a:pPr algn="l" rtl="0"/>
            <a:r>
              <a:rPr lang="en-US" sz="2400" dirty="0" smtClean="0"/>
              <a:t>P CO2 decreases about 10 </a:t>
            </a:r>
            <a:r>
              <a:rPr lang="en-US" sz="2400" dirty="0" err="1" smtClean="0"/>
              <a:t>mmhg</a:t>
            </a:r>
            <a:endParaRPr lang="en-US" sz="2400" dirty="0" smtClean="0"/>
          </a:p>
          <a:p>
            <a:pPr algn="l" rtl="0"/>
            <a:r>
              <a:rPr lang="en-US" sz="2400" dirty="0" smtClean="0"/>
              <a:t>Serum </a:t>
            </a:r>
            <a:r>
              <a:rPr lang="en-US" sz="2400" dirty="0" err="1" smtClean="0"/>
              <a:t>osmolality</a:t>
            </a:r>
            <a:r>
              <a:rPr lang="en-US" sz="2400" dirty="0" smtClean="0"/>
              <a:t> decreases about 10 </a:t>
            </a:r>
            <a:r>
              <a:rPr lang="en-US" sz="2400" dirty="0" err="1" smtClean="0"/>
              <a:t>mmol</a:t>
            </a:r>
            <a:r>
              <a:rPr lang="en-US" sz="2400" dirty="0" smtClean="0"/>
              <a:t>/Kg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Mechanisms of </a:t>
            </a:r>
            <a:r>
              <a:rPr lang="en-US" dirty="0" err="1" smtClean="0"/>
              <a:t>vasodilation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200" dirty="0" smtClean="0"/>
              <a:t>Low resistance circulation of pregnant uterus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200" dirty="0" smtClean="0"/>
              <a:t>Reduced vascular responsiveness to </a:t>
            </a:r>
            <a:r>
              <a:rPr lang="en-US" sz="2200" dirty="0" err="1" smtClean="0"/>
              <a:t>vasopressors</a:t>
            </a:r>
            <a:endParaRPr lang="en-US" sz="22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2200" dirty="0" smtClean="0"/>
              <a:t>Effects of </a:t>
            </a:r>
            <a:r>
              <a:rPr lang="en-US" sz="2200" dirty="0" err="1" smtClean="0"/>
              <a:t>relaxin</a:t>
            </a:r>
            <a:r>
              <a:rPr lang="en-US" sz="2200" dirty="0" smtClean="0"/>
              <a:t> on renal vasculature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200" dirty="0" err="1" smtClean="0"/>
              <a:t>Relaxin</a:t>
            </a:r>
            <a:r>
              <a:rPr lang="en-US" sz="2200" dirty="0" smtClean="0"/>
              <a:t> a 6 </a:t>
            </a:r>
            <a:r>
              <a:rPr lang="en-US" sz="2200" dirty="0" err="1" smtClean="0"/>
              <a:t>K.Da</a:t>
            </a:r>
            <a:r>
              <a:rPr lang="en-US" sz="2200" dirty="0" smtClean="0"/>
              <a:t> peptide secreted by corpus </a:t>
            </a:r>
            <a:r>
              <a:rPr lang="en-US" sz="2200" dirty="0" err="1" smtClean="0"/>
              <a:t>leuteum</a:t>
            </a:r>
            <a:r>
              <a:rPr lang="en-US" sz="2200" dirty="0" smtClean="0"/>
              <a:t> can increase and facilitate NO production so dilation of afferent and efferent arteries</a:t>
            </a:r>
            <a:endParaRPr lang="fa-I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Pseudovasculogenesis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 smtClean="0"/>
              <a:t>Transformation of high resistance uterine arteries into large,-caliber , capacitance vessels</a:t>
            </a:r>
          </a:p>
          <a:p>
            <a:pPr algn="l" rtl="0"/>
            <a:r>
              <a:rPr lang="en-US" sz="2400" dirty="0" smtClean="0"/>
              <a:t>It is due to many factors such as VEGF and soluble </a:t>
            </a:r>
            <a:r>
              <a:rPr lang="en-US" sz="2400" dirty="0" err="1" smtClean="0"/>
              <a:t>fms</a:t>
            </a:r>
            <a:r>
              <a:rPr lang="en-US" sz="2400" dirty="0" smtClean="0"/>
              <a:t>-like </a:t>
            </a:r>
            <a:r>
              <a:rPr lang="en-US" sz="2400" dirty="0" err="1" smtClean="0"/>
              <a:t>tyrosin</a:t>
            </a:r>
            <a:r>
              <a:rPr lang="en-US" sz="2400" dirty="0" smtClean="0"/>
              <a:t> kinase-1 (sFlt-1)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dirty="0" smtClean="0"/>
              <a:t>New onset HTN+ </a:t>
            </a:r>
            <a:r>
              <a:rPr lang="en-US" sz="2000" dirty="0" err="1" smtClean="0"/>
              <a:t>proteinuria</a:t>
            </a:r>
            <a:r>
              <a:rPr lang="en-US" sz="2000" dirty="0" smtClean="0"/>
              <a:t> after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weeks of pregnancy</a:t>
            </a:r>
          </a:p>
          <a:p>
            <a:pPr algn="l" rtl="0"/>
            <a:r>
              <a:rPr lang="en-US" sz="2000" dirty="0" smtClean="0"/>
              <a:t>Affects about 3-5% of pregnancies</a:t>
            </a:r>
          </a:p>
          <a:p>
            <a:pPr algn="l" rtl="0"/>
            <a:r>
              <a:rPr lang="en-US" sz="2000" dirty="0" smtClean="0"/>
              <a:t>Delivery of neonate remains the only definitive treatment</a:t>
            </a:r>
          </a:p>
          <a:p>
            <a:pPr algn="l" rtl="0"/>
            <a:r>
              <a:rPr lang="en-US" sz="2000" dirty="0" smtClean="0"/>
              <a:t>Dipstick is not reliable</a:t>
            </a:r>
          </a:p>
          <a:p>
            <a:pPr algn="l" rtl="0"/>
            <a:r>
              <a:rPr lang="en-US" sz="2000" dirty="0" smtClean="0"/>
              <a:t>Pr/Cr &gt; 0.2 is very sensitive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727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Garamond</vt:lpstr>
      <vt:lpstr>Goudy Stout</vt:lpstr>
      <vt:lpstr>Times New Roman</vt:lpstr>
      <vt:lpstr>Wingdings</vt:lpstr>
      <vt:lpstr>Couture</vt:lpstr>
      <vt:lpstr>PowerPoint Presentation</vt:lpstr>
      <vt:lpstr>PowerPoint Presentation</vt:lpstr>
      <vt:lpstr>PowerPoint Presentation</vt:lpstr>
      <vt:lpstr>Hemodynamic Changes</vt:lpstr>
      <vt:lpstr>Hemodynamic Changes</vt:lpstr>
      <vt:lpstr>Changes in normal pregnancy</vt:lpstr>
      <vt:lpstr>Mechanisms of vasodilation</vt:lpstr>
      <vt:lpstr>Pseudovasculogenesis</vt:lpstr>
      <vt:lpstr>Definition</vt:lpstr>
      <vt:lpstr>Risk factors</vt:lpstr>
      <vt:lpstr>Severe pre-eclampsia</vt:lpstr>
      <vt:lpstr>Pathogenesis</vt:lpstr>
      <vt:lpstr>Pathogenesis</vt:lpstr>
      <vt:lpstr>Hemodynamic changes in pre-eclampsia</vt:lpstr>
      <vt:lpstr>Glomerular endotheliosis</vt:lpstr>
      <vt:lpstr>CNS involvement</vt:lpstr>
      <vt:lpstr>sFlt-1</vt:lpstr>
      <vt:lpstr>Prevention and treatment</vt:lpstr>
      <vt:lpstr>Treatment</vt:lpstr>
      <vt:lpstr>Treatment</vt:lpstr>
      <vt:lpstr>PowerPoint Presentation</vt:lpstr>
    </vt:vector>
  </TitlesOfParts>
  <Company>********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Changes</dc:title>
  <dc:creator>ALADDIN</dc:creator>
  <cp:lastModifiedBy>RAYA COMPUTER</cp:lastModifiedBy>
  <cp:revision>25</cp:revision>
  <dcterms:created xsi:type="dcterms:W3CDTF">2011-04-17T19:45:52Z</dcterms:created>
  <dcterms:modified xsi:type="dcterms:W3CDTF">2024-07-21T20:51:22Z</dcterms:modified>
</cp:coreProperties>
</file>